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rchivo Light"/>
      <p:regular r:id="rId23"/>
      <p:bold r:id="rId24"/>
      <p:italic r:id="rId25"/>
      <p:boldItalic r:id="rId26"/>
    </p:embeddedFont>
    <p:embeddedFont>
      <p:font typeface="Archivo"/>
      <p:regular r:id="rId27"/>
      <p:bold r:id="rId28"/>
      <p:italic r:id="rId29"/>
      <p:boldItalic r:id="rId30"/>
    </p:embeddedFont>
    <p:embeddedFont>
      <p:font typeface="Archivo SemiBol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voSemiBold-regular.fntdata"/><Relationship Id="rId30" Type="http://schemas.openxmlformats.org/officeDocument/2006/relationships/font" Target="fonts/Archivo-boldItalic.fntdata"/><Relationship Id="rId33" Type="http://schemas.openxmlformats.org/officeDocument/2006/relationships/font" Target="fonts/ArchivoSemiBold-italic.fntdata"/><Relationship Id="rId32" Type="http://schemas.openxmlformats.org/officeDocument/2006/relationships/font" Target="fonts/ArchivoSemiBold-bold.fntdata"/><Relationship Id="rId34" Type="http://schemas.openxmlformats.org/officeDocument/2006/relationships/font" Target="fonts/Archivo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rchivoLight-bold.fntdata"/><Relationship Id="rId23" Type="http://schemas.openxmlformats.org/officeDocument/2006/relationships/font" Target="fonts/ArchivoLight-regular.fntdata"/><Relationship Id="rId26" Type="http://schemas.openxmlformats.org/officeDocument/2006/relationships/font" Target="fonts/ArchivoLight-boldItalic.fntdata"/><Relationship Id="rId25" Type="http://schemas.openxmlformats.org/officeDocument/2006/relationships/font" Target="fonts/ArchivoLight-italic.fntdata"/><Relationship Id="rId28" Type="http://schemas.openxmlformats.org/officeDocument/2006/relationships/font" Target="fonts/Archivo-bold.fntdata"/><Relationship Id="rId27" Type="http://schemas.openxmlformats.org/officeDocument/2006/relationships/font" Target="fonts/Archivo-regular.fntdata"/><Relationship Id="rId29" Type="http://schemas.openxmlformats.org/officeDocument/2006/relationships/font" Target="fonts/Archiv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c6f6d6a7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c6f6d6a7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c79341689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c79341689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c79341689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c79341689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c79341689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c79341689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c96d395d5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c96d395d5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c96d395d5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c96d395d5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c79341689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c79341689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c79341689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c79341689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c79341689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c79341689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c6f6d6a78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c6f6d6a78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c6f6d6a78c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c6f6d6a78c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c7934168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c7934168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c7934168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c7934168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c79341689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c79341689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c79341689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c79341689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c79341689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c79341689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c79341689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c79341689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4" name="Google Shape;124;p11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5" name="Google Shape;125;p11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5" name="Google Shape;135;p12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4" name="Google Shape;144;p12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9" name="Google Shape;169;p14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2" name="Google Shape;172;p14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3" name="Google Shape;173;p14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0" name="Google Shape;180;p14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1" name="Google Shape;181;p14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2" name="Google Shape;202;p16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4" name="Google Shape;204;p16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4" name="Google Shape;214;p17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17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8" name="Google Shape;218;p17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9" name="Google Shape;219;p17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5" name="Google Shape;225;p18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1" name="Google Shape;231;p18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8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8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18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38" name="Google Shape;238;p19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39" name="Google Shape;239;p19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40" name="Google Shape;240;p19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5" name="Google Shape;245;p19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6" name="Google Shape;246;p19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7" name="Google Shape;247;p19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8" name="Google Shape;248;p19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268" name="Google Shape;268;p21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1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22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0" name="Google Shape;280;p22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3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23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287" name="Google Shape;287;p23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1" name="Google Shape;291;p24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293" name="Google Shape;293;p24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24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5" name="Google Shape;295;p24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4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2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25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8" name="Google Shape;308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4" name="Google Shape;314;p27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5" name="Google Shape;315;p27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27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7" name="Google Shape;317;p27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8" name="Google Shape;318;p27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27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1" name="Google Shape;321;p27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2" name="Google Shape;322;p27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3" name="Google Shape;323;p27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4" name="Google Shape;324;p27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5" name="Google Shape;32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27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27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1" name="Google Shape;331;p28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6" name="Google Shape;336;p28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7" name="Google Shape;337;p28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8" name="Google Shape;338;p28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9" name="Google Shape;339;p28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0" name="Google Shape;340;p28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1" name="Google Shape;341;p28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2" name="Google Shape;342;p28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3" name="Google Shape;343;p28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4" name="Google Shape;344;p28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5" name="Google Shape;345;p28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6" name="Google Shape;346;p28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7" name="Google Shape;347;p28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1" name="Google Shape;35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" name="Google Shape;25;p4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0" name="Google Shape;370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1" name="Google Shape;371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1" name="Google Shape;381;p4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3" name="Google Shape;383;p4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4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4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2" name="Google Shape;392;p4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4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4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4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9" name="Google Shape;409;p4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4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9" name="Google Shape;419;p4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4" name="Google Shape;424;p4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0" name="Google Shape;430;p4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2" name="Google Shape;4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4" name="Google Shape;434;p4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4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4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7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7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7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7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7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1" name="Google Shape;51;p7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2" name="Google Shape;52;p7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3" name="Google Shape;53;p7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4" name="Google Shape;54;p7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5" name="Google Shape;55;p7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6" name="Google Shape;56;p7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9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0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0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0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0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Assistive Pill Counter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Arial"/>
                <a:ea typeface="Arial"/>
                <a:cs typeface="Arial"/>
                <a:sym typeface="Arial"/>
              </a:rPr>
              <a:t>Using ESP32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0"/>
          <p:cNvSpPr txBox="1"/>
          <p:nvPr>
            <p:ph idx="1" type="subTitle"/>
          </p:nvPr>
        </p:nvSpPr>
        <p:spPr>
          <a:xfrm>
            <a:off x="6775275" y="3869450"/>
            <a:ext cx="2001600" cy="9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Akshaya singam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1571633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6089125" y="1758700"/>
            <a:ext cx="30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59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On-Device Performance</a:t>
            </a:r>
            <a:endParaRPr sz="211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9"/>
          <p:cNvSpPr txBox="1"/>
          <p:nvPr>
            <p:ph idx="8" type="body"/>
          </p:nvPr>
        </p:nvSpPr>
        <p:spPr>
          <a:xfrm>
            <a:off x="353550" y="165050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Inference time: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~1.2 seconds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RAM usage: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~138 KB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Flash usage: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~81 KB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Runs fully on ESP32-CAM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cxnSp>
        <p:nvCxnSpPr>
          <p:cNvPr id="543" name="Google Shape;543;p59"/>
          <p:cNvCxnSpPr/>
          <p:nvPr/>
        </p:nvCxnSpPr>
        <p:spPr>
          <a:xfrm>
            <a:off x="3153825" y="1066100"/>
            <a:ext cx="0" cy="371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59"/>
          <p:cNvSpPr txBox="1"/>
          <p:nvPr/>
        </p:nvSpPr>
        <p:spPr>
          <a:xfrm>
            <a:off x="3818875" y="1022850"/>
            <a:ext cx="44091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Camera →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JPEG Image → RGB Conversion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 → Resize to 96×96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        → Edge Impulse Model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 → Bounding Boxes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 → Pill Count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 → Web UI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Entire pipeline runs on ESP32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No cloud dependency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60"/>
          <p:cNvSpPr txBox="1"/>
          <p:nvPr>
            <p:ph idx="4294967295" type="title"/>
          </p:nvPr>
        </p:nvSpPr>
        <p:spPr>
          <a:xfrm>
            <a:off x="361975" y="369300"/>
            <a:ext cx="2674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Web inference</a:t>
            </a:r>
            <a:endParaRPr/>
          </a:p>
        </p:txBody>
      </p:sp>
      <p:sp>
        <p:nvSpPr>
          <p:cNvPr id="551" name="Google Shape;551;p60"/>
          <p:cNvSpPr txBox="1"/>
          <p:nvPr/>
        </p:nvSpPr>
        <p:spPr>
          <a:xfrm>
            <a:off x="361975" y="1195550"/>
            <a:ext cx="34719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Features: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Capture button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Live image display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Pill count display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Runs in any browser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Endpoints: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/ → UI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/capture → ML inference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/image → Captured image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52" name="Google Shape;5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675" y="369300"/>
            <a:ext cx="3376300" cy="46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61"/>
          <p:cNvSpPr txBox="1"/>
          <p:nvPr>
            <p:ph type="title"/>
          </p:nvPr>
        </p:nvSpPr>
        <p:spPr>
          <a:xfrm>
            <a:off x="353550" y="49365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Challenged faced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1"/>
          <p:cNvSpPr txBox="1"/>
          <p:nvPr>
            <p:ph idx="2" type="body"/>
          </p:nvPr>
        </p:nvSpPr>
        <p:spPr>
          <a:xfrm>
            <a:off x="4337450" y="1106550"/>
            <a:ext cx="4439400" cy="31182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Used PSRAM for image buffers, Avoided dynamic memory where possible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Reduced input resolution to 96×96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Tried to match preprocessing with Edge Impulse Studio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Threshold tuning for embedded inference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Quantized model deployment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560" name="Google Shape;560;p61"/>
          <p:cNvCxnSpPr/>
          <p:nvPr/>
        </p:nvCxnSpPr>
        <p:spPr>
          <a:xfrm>
            <a:off x="3584000" y="1106550"/>
            <a:ext cx="0" cy="371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61"/>
          <p:cNvSpPr txBox="1"/>
          <p:nvPr/>
        </p:nvSpPr>
        <p:spPr>
          <a:xfrm>
            <a:off x="4187000" y="548288"/>
            <a:ext cx="56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Solutions Implemented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2" name="Google Shape;562;p61"/>
          <p:cNvSpPr txBox="1"/>
          <p:nvPr/>
        </p:nvSpPr>
        <p:spPr>
          <a:xfrm>
            <a:off x="211650" y="696150"/>
            <a:ext cx="2958300" cy="5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Limited RAM on ESP32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Image format conversion (JPEG → RGB) Resize &amp; aspect ratio distortion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Preprocessing mismatch between ESP32 and Edge Impulse Studio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Lighting sensitivity ,Image quality differences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Model generalization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62"/>
          <p:cNvSpPr txBox="1"/>
          <p:nvPr>
            <p:ph type="title"/>
          </p:nvPr>
        </p:nvSpPr>
        <p:spPr>
          <a:xfrm>
            <a:off x="447350" y="159175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Python Server Implementation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2"/>
          <p:cNvSpPr txBox="1"/>
          <p:nvPr>
            <p:ph idx="2" type="body"/>
          </p:nvPr>
        </p:nvSpPr>
        <p:spPr>
          <a:xfrm>
            <a:off x="5008000" y="1106550"/>
            <a:ext cx="3768900" cy="38133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Captures image on-device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JPEG → RGB conversion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Manual preprocessing aligned with EI DSP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Quantized inference using TensorFlow Lite Micro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Fully offline, real-time Edge AI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570" name="Google Shape;570;p62"/>
          <p:cNvCxnSpPr/>
          <p:nvPr/>
        </p:nvCxnSpPr>
        <p:spPr>
          <a:xfrm>
            <a:off x="4412575" y="952500"/>
            <a:ext cx="0" cy="371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62"/>
          <p:cNvSpPr txBox="1"/>
          <p:nvPr/>
        </p:nvSpPr>
        <p:spPr>
          <a:xfrm>
            <a:off x="5156300" y="563575"/>
            <a:ext cx="566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ESP32-CAM Implementation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361975" y="563575"/>
            <a:ext cx="37689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Mobile captures image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Flask server receives image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Edge Impulse Linux SDK handles preprocessing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Correct resize (fit-shortest),Center cropping,RGB conversion,Normalization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Accurate bounding box detection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Easier debugging and validation</a:t>
            </a:r>
            <a:br>
              <a:rPr lang="en" sz="11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63"/>
          <p:cNvSpPr txBox="1"/>
          <p:nvPr>
            <p:ph type="title"/>
          </p:nvPr>
        </p:nvSpPr>
        <p:spPr>
          <a:xfrm>
            <a:off x="447350" y="159175"/>
            <a:ext cx="3794700" cy="7932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latin typeface="Arial"/>
                <a:ea typeface="Arial"/>
                <a:cs typeface="Arial"/>
                <a:sym typeface="Arial"/>
              </a:rPr>
              <a:t>Medical safety concerns 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3"/>
          <p:cNvSpPr txBox="1"/>
          <p:nvPr>
            <p:ph idx="2" type="body"/>
          </p:nvPr>
        </p:nvSpPr>
        <p:spPr>
          <a:xfrm>
            <a:off x="4429550" y="1106550"/>
            <a:ext cx="4347300" cy="26337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Mitigation strategies (design-level)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Controlled environment assumption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Single-pill-type usage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Human-in-the-loop verification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Confidence thresholds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400"/>
          </a:p>
        </p:txBody>
      </p:sp>
      <p:cxnSp>
        <p:nvCxnSpPr>
          <p:cNvPr id="580" name="Google Shape;580;p63"/>
          <p:cNvCxnSpPr/>
          <p:nvPr/>
        </p:nvCxnSpPr>
        <p:spPr>
          <a:xfrm>
            <a:off x="3938250" y="1066100"/>
            <a:ext cx="6600" cy="266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63"/>
          <p:cNvSpPr txBox="1"/>
          <p:nvPr/>
        </p:nvSpPr>
        <p:spPr>
          <a:xfrm>
            <a:off x="361975" y="1081850"/>
            <a:ext cx="29106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Acknowledged risks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False positives / false negatives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Lighting and camera variability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Similar-looking pills</a:t>
            </a:r>
            <a:br>
              <a:rPr lang="en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sp>
        <p:nvSpPr>
          <p:cNvPr id="582" name="Google Shape;582;p63"/>
          <p:cNvSpPr txBox="1"/>
          <p:nvPr/>
        </p:nvSpPr>
        <p:spPr>
          <a:xfrm>
            <a:off x="564600" y="4120250"/>
            <a:ext cx="80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📌 Human confirmation is required — the system assists, not decides.</a:t>
            </a:r>
            <a:endParaRPr b="1"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64"/>
          <p:cNvSpPr txBox="1"/>
          <p:nvPr>
            <p:ph type="title"/>
          </p:nvPr>
        </p:nvSpPr>
        <p:spPr>
          <a:xfrm>
            <a:off x="679525" y="49365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44">
                <a:latin typeface="Arial"/>
                <a:ea typeface="Arial"/>
                <a:cs typeface="Arial"/>
                <a:sym typeface="Arial"/>
              </a:rPr>
              <a:t>Scope &amp; Limitations</a:t>
            </a:r>
            <a:endParaRPr sz="2888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4"/>
          <p:cNvSpPr txBox="1"/>
          <p:nvPr>
            <p:ph idx="8" type="body"/>
          </p:nvPr>
        </p:nvSpPr>
        <p:spPr>
          <a:xfrm>
            <a:off x="462975" y="1066100"/>
            <a:ext cx="3403800" cy="37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Assumes one pill type at a time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Designed for controlled lighting and background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Not intended for diagnostic or clinical use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Requires human verification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Demonstrates feasibility of Edge AI-based pill counting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90" name="Google Shape;590;p64"/>
          <p:cNvSpPr txBox="1"/>
          <p:nvPr>
            <p:ph idx="2" type="body"/>
          </p:nvPr>
        </p:nvSpPr>
        <p:spPr>
          <a:xfrm>
            <a:off x="4718025" y="1481300"/>
            <a:ext cx="4311300" cy="28857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Multi-pill classification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Dataset expansion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Confidence-based warnings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Audit logging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Integration with pharmacy systems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Compliance with medical device standards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591" name="Google Shape;591;p64"/>
          <p:cNvCxnSpPr/>
          <p:nvPr/>
        </p:nvCxnSpPr>
        <p:spPr>
          <a:xfrm>
            <a:off x="4129825" y="952500"/>
            <a:ext cx="0" cy="371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64"/>
          <p:cNvSpPr txBox="1"/>
          <p:nvPr/>
        </p:nvSpPr>
        <p:spPr>
          <a:xfrm>
            <a:off x="4905625" y="569250"/>
            <a:ext cx="56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Future Enhancements</a:t>
            </a:r>
            <a:endParaRPr sz="1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65"/>
          <p:cNvSpPr txBox="1"/>
          <p:nvPr>
            <p:ph type="title"/>
          </p:nvPr>
        </p:nvSpPr>
        <p:spPr>
          <a:xfrm>
            <a:off x="353550" y="49365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Medical is a minefield</a:t>
            </a:r>
            <a:endParaRPr b="1" sz="20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5"/>
          <p:cNvSpPr txBox="1"/>
          <p:nvPr>
            <p:ph idx="2" type="body"/>
          </p:nvPr>
        </p:nvSpPr>
        <p:spPr>
          <a:xfrm>
            <a:off x="891050" y="1198575"/>
            <a:ext cx="6602700" cy="3720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Developed a low-cost Edge AI–based pill counter using ESP32-CAM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Achieved on-device object detection with optimized preprocessing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Validated results through Python and Edge Impulse Studio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Demonstrated practical challenges of embedded ML deployment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Positioned as an assistive, non-clinical proof of concept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66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Thank you!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51"/>
          <p:cNvSpPr txBox="1"/>
          <p:nvPr>
            <p:ph idx="2" type="subTitle"/>
          </p:nvPr>
        </p:nvSpPr>
        <p:spPr>
          <a:xfrm>
            <a:off x="361975" y="217725"/>
            <a:ext cx="4131600" cy="3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MOTIVATION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1"/>
          <p:cNvSpPr txBox="1"/>
          <p:nvPr>
            <p:ph idx="4" type="subTitle"/>
          </p:nvPr>
        </p:nvSpPr>
        <p:spPr>
          <a:xfrm>
            <a:off x="258325" y="744725"/>
            <a:ext cx="4131600" cy="445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Manual pill counting problems: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Time-consuming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Human errors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Not scalable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Difficult for elderly / pharmacies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Goal:</a:t>
            </a:r>
            <a:br>
              <a:rPr b="1" lang="en" sz="1500"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latin typeface="Arial"/>
                <a:ea typeface="Arial"/>
                <a:cs typeface="Arial"/>
                <a:sym typeface="Arial"/>
              </a:rPr>
              <a:t>  Automatically detect and count pills using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  a low-cost embedded device.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300" y="451725"/>
            <a:ext cx="2621975" cy="37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8825" y="451725"/>
            <a:ext cx="2262924" cy="3779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/>
          <p:nvPr/>
        </p:nvSpPr>
        <p:spPr>
          <a:xfrm>
            <a:off x="7243625" y="4231400"/>
            <a:ext cx="178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Reference: Instagram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52"/>
          <p:cNvSpPr txBox="1"/>
          <p:nvPr>
            <p:ph idx="2" type="subTitle"/>
          </p:nvPr>
        </p:nvSpPr>
        <p:spPr>
          <a:xfrm>
            <a:off x="433950" y="602550"/>
            <a:ext cx="4131600" cy="3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Project Objectives</a:t>
            </a:r>
            <a:endParaRPr sz="1800"/>
          </a:p>
        </p:txBody>
      </p:sp>
      <p:pic>
        <p:nvPicPr>
          <p:cNvPr descr="3D rendering of a circuit board" id="472" name="Google Shape;472;p5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34301" t="0"/>
          <a:stretch/>
        </p:blipFill>
        <p:spPr>
          <a:xfrm>
            <a:off x="4637525" y="612800"/>
            <a:ext cx="4131600" cy="4167000"/>
          </a:xfrm>
          <a:prstGeom prst="roundRect">
            <a:avLst>
              <a:gd fmla="val 16667" name="adj"/>
            </a:avLst>
          </a:prstGeom>
        </p:spPr>
      </p:pic>
      <p:sp>
        <p:nvSpPr>
          <p:cNvPr id="473" name="Google Shape;473;p52"/>
          <p:cNvSpPr txBox="1"/>
          <p:nvPr>
            <p:ph idx="4" type="subTitle"/>
          </p:nvPr>
        </p:nvSpPr>
        <p:spPr>
          <a:xfrm>
            <a:off x="258325" y="1066100"/>
            <a:ext cx="4131600" cy="361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Capture images using ESP32-CAM /Mobile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Detect pills using Edge Impulse ML model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Count multiple pills in a single image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Display results through a web browser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Run completely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on-device (Edge AI)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53"/>
          <p:cNvSpPr txBox="1"/>
          <p:nvPr>
            <p:ph idx="3" type="subTitle"/>
          </p:nvPr>
        </p:nvSpPr>
        <p:spPr>
          <a:xfrm>
            <a:off x="361974" y="451725"/>
            <a:ext cx="5011800" cy="4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 : </a:t>
            </a:r>
            <a:endParaRPr/>
          </a:p>
        </p:txBody>
      </p:sp>
      <p:sp>
        <p:nvSpPr>
          <p:cNvPr id="480" name="Google Shape;480;p53"/>
          <p:cNvSpPr txBox="1"/>
          <p:nvPr>
            <p:ph idx="2" type="body"/>
          </p:nvPr>
        </p:nvSpPr>
        <p:spPr>
          <a:xfrm>
            <a:off x="760363" y="1263075"/>
            <a:ext cx="2554500" cy="33693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Hardware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ESP32-CAM (AI Thinker)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OV2640 Camera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FOMO Object Detection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Quantized INT8 model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1" name="Google Shape;481;p53"/>
          <p:cNvSpPr txBox="1"/>
          <p:nvPr/>
        </p:nvSpPr>
        <p:spPr>
          <a:xfrm>
            <a:off x="4501050" y="1263075"/>
            <a:ext cx="2554500" cy="3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Software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Edge Impulse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Arduino Framework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PlatformIO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ESPAsyncWebServer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 mobile capture, Python,Flask server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54"/>
          <p:cNvSpPr txBox="1"/>
          <p:nvPr>
            <p:ph idx="2" type="subTitle"/>
          </p:nvPr>
        </p:nvSpPr>
        <p:spPr>
          <a:xfrm>
            <a:off x="361975" y="539900"/>
            <a:ext cx="8367600" cy="277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System Architecture (High Level)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75" y="932275"/>
            <a:ext cx="8081749" cy="34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3" name="Google Shape;493;p55"/>
          <p:cNvCxnSpPr/>
          <p:nvPr/>
        </p:nvCxnSpPr>
        <p:spPr>
          <a:xfrm>
            <a:off x="6623416" y="1409875"/>
            <a:ext cx="10500" cy="34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5"/>
          <p:cNvCxnSpPr/>
          <p:nvPr/>
        </p:nvCxnSpPr>
        <p:spPr>
          <a:xfrm>
            <a:off x="4534163" y="1409875"/>
            <a:ext cx="4800" cy="34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55"/>
          <p:cNvCxnSpPr/>
          <p:nvPr/>
        </p:nvCxnSpPr>
        <p:spPr>
          <a:xfrm>
            <a:off x="2434992" y="1409875"/>
            <a:ext cx="24600" cy="33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5"/>
          <p:cNvCxnSpPr/>
          <p:nvPr/>
        </p:nvCxnSpPr>
        <p:spPr>
          <a:xfrm>
            <a:off x="185525" y="1409875"/>
            <a:ext cx="7200" cy="33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5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55"/>
          <p:cNvSpPr txBox="1"/>
          <p:nvPr>
            <p:ph idx="1" type="body"/>
          </p:nvPr>
        </p:nvSpPr>
        <p:spPr>
          <a:xfrm>
            <a:off x="6801200" y="2493150"/>
            <a:ext cx="1975500" cy="23625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This layer provides user access through a web browser.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“Capture” button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Display of latest captured image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Display of pill count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Live refresh via JavaScript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5"/>
          <p:cNvSpPr txBox="1"/>
          <p:nvPr>
            <p:ph idx="7" type="subTitle"/>
          </p:nvPr>
        </p:nvSpPr>
        <p:spPr>
          <a:xfrm>
            <a:off x="361975" y="1160601"/>
            <a:ext cx="1644900" cy="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01</a:t>
            </a:r>
            <a:endParaRPr sz="4000"/>
          </a:p>
        </p:txBody>
      </p:sp>
      <p:sp>
        <p:nvSpPr>
          <p:cNvPr id="500" name="Google Shape;500;p55"/>
          <p:cNvSpPr txBox="1"/>
          <p:nvPr>
            <p:ph idx="13" type="subTitle"/>
          </p:nvPr>
        </p:nvSpPr>
        <p:spPr>
          <a:xfrm>
            <a:off x="6853000" y="1891923"/>
            <a:ext cx="1644900" cy="5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Web Interface Layer</a:t>
            </a:r>
            <a:endParaRPr sz="1800"/>
          </a:p>
        </p:txBody>
      </p:sp>
      <p:sp>
        <p:nvSpPr>
          <p:cNvPr id="501" name="Google Shape;501;p55"/>
          <p:cNvSpPr txBox="1"/>
          <p:nvPr>
            <p:ph idx="8" type="subTitle"/>
          </p:nvPr>
        </p:nvSpPr>
        <p:spPr>
          <a:xfrm>
            <a:off x="6825725" y="11876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04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5"/>
          <p:cNvSpPr txBox="1"/>
          <p:nvPr>
            <p:ph idx="14" type="subTitle"/>
          </p:nvPr>
        </p:nvSpPr>
        <p:spPr>
          <a:xfrm>
            <a:off x="4682025" y="1801501"/>
            <a:ext cx="16449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Application &amp; Control Layer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5"/>
          <p:cNvSpPr txBox="1"/>
          <p:nvPr>
            <p:ph idx="2" type="body"/>
          </p:nvPr>
        </p:nvSpPr>
        <p:spPr>
          <a:xfrm>
            <a:off x="2509138" y="2962800"/>
            <a:ext cx="1975500" cy="14232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Image acquisition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 processing pipeline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Machine Learning Inference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Post-processing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5"/>
          <p:cNvSpPr txBox="1"/>
          <p:nvPr>
            <p:ph idx="5" type="subTitle"/>
          </p:nvPr>
        </p:nvSpPr>
        <p:spPr>
          <a:xfrm>
            <a:off x="4748950" y="121205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03</a:t>
            </a:r>
            <a:endParaRPr sz="4000"/>
          </a:p>
        </p:txBody>
      </p:sp>
      <p:sp>
        <p:nvSpPr>
          <p:cNvPr id="505" name="Google Shape;505;p55"/>
          <p:cNvSpPr txBox="1"/>
          <p:nvPr>
            <p:ph idx="15" type="subTitle"/>
          </p:nvPr>
        </p:nvSpPr>
        <p:spPr>
          <a:xfrm>
            <a:off x="2583675" y="1801500"/>
            <a:ext cx="1801800" cy="10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Image Processing Layer</a:t>
            </a:r>
            <a:endParaRPr sz="1800"/>
          </a:p>
        </p:txBody>
      </p:sp>
      <p:sp>
        <p:nvSpPr>
          <p:cNvPr id="506" name="Google Shape;506;p55"/>
          <p:cNvSpPr txBox="1"/>
          <p:nvPr>
            <p:ph idx="4" type="body"/>
          </p:nvPr>
        </p:nvSpPr>
        <p:spPr>
          <a:xfrm>
            <a:off x="361975" y="2493144"/>
            <a:ext cx="1644900" cy="16893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This layer is responsible for capturing raw visual data from the environment. The camera captures JPEG frames and stores them in the ESP32 framebuffer (PSRAM). The ESP32 also integrates Wi-Fi for communication and web server support.</a:t>
            </a:r>
            <a:endParaRPr sz="700"/>
          </a:p>
        </p:txBody>
      </p:sp>
      <p:sp>
        <p:nvSpPr>
          <p:cNvPr id="507" name="Google Shape;507;p55"/>
          <p:cNvSpPr txBox="1"/>
          <p:nvPr>
            <p:ph idx="16" type="subTitle"/>
          </p:nvPr>
        </p:nvSpPr>
        <p:spPr>
          <a:xfrm>
            <a:off x="361975" y="1704297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Hardware Layer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5"/>
          <p:cNvSpPr txBox="1"/>
          <p:nvPr>
            <p:ph idx="6" type="subTitle"/>
          </p:nvPr>
        </p:nvSpPr>
        <p:spPr>
          <a:xfrm>
            <a:off x="2715975" y="1160601"/>
            <a:ext cx="16449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02</a:t>
            </a:r>
            <a:endParaRPr sz="4000"/>
          </a:p>
        </p:txBody>
      </p:sp>
      <p:sp>
        <p:nvSpPr>
          <p:cNvPr id="509" name="Google Shape;509;p55"/>
          <p:cNvSpPr txBox="1"/>
          <p:nvPr/>
        </p:nvSpPr>
        <p:spPr>
          <a:xfrm>
            <a:off x="4769188" y="2636875"/>
            <a:ext cx="1801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This layer manages system logic and coordination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56"/>
          <p:cNvSpPr txBox="1"/>
          <p:nvPr>
            <p:ph idx="1" type="body"/>
          </p:nvPr>
        </p:nvSpPr>
        <p:spPr>
          <a:xfrm>
            <a:off x="359200" y="1162450"/>
            <a:ext cx="4029000" cy="364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Image data collection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Image labeling (pill bounding boxes)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DSP block (Image – RGB)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Object Detection (FOMO)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Model training &amp; evaluation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Arduino library deployment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100"/>
          </a:p>
        </p:txBody>
      </p:sp>
      <p:pic>
        <p:nvPicPr>
          <p:cNvPr descr="3D rendering of a circuit board. " id="516" name="Google Shape;516;p5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683" r="33618" t="0"/>
          <a:stretch/>
        </p:blipFill>
        <p:spPr>
          <a:xfrm>
            <a:off x="4637525" y="612800"/>
            <a:ext cx="4131600" cy="4167000"/>
          </a:xfrm>
          <a:prstGeom prst="roundRect">
            <a:avLst>
              <a:gd fmla="val 16667" name="adj"/>
            </a:avLst>
          </a:prstGeom>
        </p:spPr>
      </p:pic>
      <p:sp>
        <p:nvSpPr>
          <p:cNvPr id="517" name="Google Shape;517;p56"/>
          <p:cNvSpPr txBox="1"/>
          <p:nvPr>
            <p:ph idx="4" type="subTitle"/>
          </p:nvPr>
        </p:nvSpPr>
        <p:spPr>
          <a:xfrm>
            <a:off x="361975" y="539900"/>
            <a:ext cx="4131600" cy="277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Edge Impulse Workflow</a:t>
            </a:r>
            <a:endParaRPr sz="1700"/>
          </a:p>
        </p:txBody>
      </p:sp>
      <p:pic>
        <p:nvPicPr>
          <p:cNvPr id="518" name="Google Shape;5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850" y="384663"/>
            <a:ext cx="5129152" cy="43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4850" y="326575"/>
            <a:ext cx="5026648" cy="44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57"/>
          <p:cNvSpPr txBox="1"/>
          <p:nvPr>
            <p:ph idx="4" type="subTitle"/>
          </p:nvPr>
        </p:nvSpPr>
        <p:spPr>
          <a:xfrm>
            <a:off x="361975" y="539900"/>
            <a:ext cx="4131600" cy="277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Model Configuration</a:t>
            </a:r>
            <a:endParaRPr/>
          </a:p>
        </p:txBody>
      </p:sp>
      <p:sp>
        <p:nvSpPr>
          <p:cNvPr id="526" name="Google Shape;526;p57"/>
          <p:cNvSpPr txBox="1"/>
          <p:nvPr/>
        </p:nvSpPr>
        <p:spPr>
          <a:xfrm>
            <a:off x="235575" y="990800"/>
            <a:ext cx="3963600" cy="4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Model type:</a:t>
            </a:r>
            <a:r>
              <a:rPr lang="en" sz="1500">
                <a:solidFill>
                  <a:schemeClr val="dk1"/>
                </a:solidFill>
              </a:rPr>
              <a:t> FOMO (Fast Objects, More Objects)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Input size:</a:t>
            </a:r>
            <a:r>
              <a:rPr lang="en" sz="1500">
                <a:solidFill>
                  <a:schemeClr val="dk1"/>
                </a:solidFill>
              </a:rPr>
              <a:t> 96 × 96 × 3 (RGB)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Output:</a:t>
            </a:r>
            <a:r>
              <a:rPr lang="en" sz="1500">
                <a:solidFill>
                  <a:schemeClr val="dk1"/>
                </a:solidFill>
              </a:rPr>
              <a:t> Bounding boxes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Threshold:</a:t>
            </a:r>
            <a:r>
              <a:rPr lang="en" sz="1500">
                <a:solidFill>
                  <a:schemeClr val="dk1"/>
                </a:solidFill>
              </a:rPr>
              <a:t> 0.6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Quantization:</a:t>
            </a:r>
            <a:r>
              <a:rPr lang="en" sz="1500">
                <a:solidFill>
                  <a:schemeClr val="dk1"/>
                </a:solidFill>
              </a:rPr>
              <a:t> INT8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Inference engine:</a:t>
            </a:r>
            <a:r>
              <a:rPr lang="en" sz="1500">
                <a:solidFill>
                  <a:schemeClr val="dk1"/>
                </a:solidFill>
              </a:rPr>
              <a:t> TensorFlow Lite Micro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27" name="Google Shape;5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625" y="184650"/>
            <a:ext cx="4850250" cy="477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8"/>
          <p:cNvSpPr txBox="1"/>
          <p:nvPr>
            <p:ph idx="4" type="subTitle"/>
          </p:nvPr>
        </p:nvSpPr>
        <p:spPr>
          <a:xfrm>
            <a:off x="361975" y="539900"/>
            <a:ext cx="4131600" cy="277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Training Performance</a:t>
            </a:r>
            <a:endParaRPr sz="1600"/>
          </a:p>
        </p:txBody>
      </p:sp>
      <p:sp>
        <p:nvSpPr>
          <p:cNvPr id="534" name="Google Shape;534;p58"/>
          <p:cNvSpPr txBox="1"/>
          <p:nvPr/>
        </p:nvSpPr>
        <p:spPr>
          <a:xfrm>
            <a:off x="235575" y="990800"/>
            <a:ext cx="3963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F1 Score:</a:t>
            </a:r>
            <a:r>
              <a:rPr lang="en" sz="1500">
                <a:solidFill>
                  <a:schemeClr val="dk1"/>
                </a:solidFill>
              </a:rPr>
              <a:t> ~89%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Precision:</a:t>
            </a:r>
            <a:r>
              <a:rPr lang="en" sz="1500">
                <a:solidFill>
                  <a:schemeClr val="dk1"/>
                </a:solidFill>
              </a:rPr>
              <a:t> ~1.00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Recall:</a:t>
            </a:r>
            <a:r>
              <a:rPr lang="en" sz="1500">
                <a:solidFill>
                  <a:schemeClr val="dk1"/>
                </a:solidFill>
              </a:rPr>
              <a:t> ~0.81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Validation split:</a:t>
            </a:r>
            <a:r>
              <a:rPr lang="en" sz="1500">
                <a:solidFill>
                  <a:schemeClr val="dk1"/>
                </a:solidFill>
              </a:rPr>
              <a:t> 20%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35" name="Google Shape;5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200" y="576250"/>
            <a:ext cx="4332772" cy="399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